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66" r:id="rId3"/>
    <p:sldId id="263" r:id="rId4"/>
    <p:sldId id="257" r:id="rId5"/>
    <p:sldId id="267" r:id="rId6"/>
    <p:sldId id="268" r:id="rId7"/>
    <p:sldId id="269" r:id="rId8"/>
    <p:sldId id="270" r:id="rId9"/>
    <p:sldId id="271" r:id="rId10"/>
    <p:sldId id="273" r:id="rId11"/>
    <p:sldId id="272" r:id="rId12"/>
    <p:sldId id="274" r:id="rId13"/>
    <p:sldId id="25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6D86E"/>
    <a:srgbClr val="C0D597"/>
    <a:srgbClr val="2B100F"/>
    <a:srgbClr val="00CC00"/>
    <a:srgbClr val="2E0000"/>
    <a:srgbClr val="002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52392-EE99-4EBF-8521-2CD5BF7CD234}" type="datetimeFigureOut">
              <a:rPr lang="ru-RU" smtClean="0"/>
              <a:t>25.10.2020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E7EB47-266C-4E2C-B05A-4476B9231D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13179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C56D8-7FE1-4E34-AF7A-479BFA2C7FC9}" type="datetimeFigureOut">
              <a:rPr lang="ru-RU" smtClean="0"/>
              <a:t>25.10.2020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1A650-73C9-49ED-8CD5-DB7AD356BC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62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C56D8-7FE1-4E34-AF7A-479BFA2C7FC9}" type="datetimeFigureOut">
              <a:rPr lang="ru-RU" smtClean="0"/>
              <a:t>25.10.2020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1A650-73C9-49ED-8CD5-DB7AD356BC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065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C56D8-7FE1-4E34-AF7A-479BFA2C7FC9}" type="datetimeFigureOut">
              <a:rPr lang="ru-RU" smtClean="0"/>
              <a:t>25.10.2020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1A650-73C9-49ED-8CD5-DB7AD356BCA8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32391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C56D8-7FE1-4E34-AF7A-479BFA2C7FC9}" type="datetimeFigureOut">
              <a:rPr lang="ru-RU" smtClean="0"/>
              <a:t>25.10.2020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1A650-73C9-49ED-8CD5-DB7AD356BC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53324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C56D8-7FE1-4E34-AF7A-479BFA2C7FC9}" type="datetimeFigureOut">
              <a:rPr lang="ru-RU" smtClean="0"/>
              <a:t>25.10.2020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1A650-73C9-49ED-8CD5-DB7AD356BCA8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519971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C56D8-7FE1-4E34-AF7A-479BFA2C7FC9}" type="datetimeFigureOut">
              <a:rPr lang="ru-RU" smtClean="0"/>
              <a:t>25.10.2020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1A650-73C9-49ED-8CD5-DB7AD356BC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24112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C56D8-7FE1-4E34-AF7A-479BFA2C7FC9}" type="datetimeFigureOut">
              <a:rPr lang="ru-RU" smtClean="0"/>
              <a:t>25.10.2020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1A650-73C9-49ED-8CD5-DB7AD356BC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42168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C56D8-7FE1-4E34-AF7A-479BFA2C7FC9}" type="datetimeFigureOut">
              <a:rPr lang="ru-RU" smtClean="0"/>
              <a:t>25.10.2020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1A650-73C9-49ED-8CD5-DB7AD356BC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9898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C56D8-7FE1-4E34-AF7A-479BFA2C7FC9}" type="datetimeFigureOut">
              <a:rPr lang="ru-RU" smtClean="0"/>
              <a:t>25.10.2020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1A650-73C9-49ED-8CD5-DB7AD356BC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4328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C56D8-7FE1-4E34-AF7A-479BFA2C7FC9}" type="datetimeFigureOut">
              <a:rPr lang="ru-RU" smtClean="0"/>
              <a:t>25.10.2020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1A650-73C9-49ED-8CD5-DB7AD356BC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9422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C56D8-7FE1-4E34-AF7A-479BFA2C7FC9}" type="datetimeFigureOut">
              <a:rPr lang="ru-RU" smtClean="0"/>
              <a:t>25.10.2020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1A650-73C9-49ED-8CD5-DB7AD356BC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9304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C56D8-7FE1-4E34-AF7A-479BFA2C7FC9}" type="datetimeFigureOut">
              <a:rPr lang="ru-RU" smtClean="0"/>
              <a:t>25.10.2020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1A650-73C9-49ED-8CD5-DB7AD356BC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8353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C56D8-7FE1-4E34-AF7A-479BFA2C7FC9}" type="datetimeFigureOut">
              <a:rPr lang="ru-RU" smtClean="0"/>
              <a:t>25.10.2020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1A650-73C9-49ED-8CD5-DB7AD356BC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6794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C56D8-7FE1-4E34-AF7A-479BFA2C7FC9}" type="datetimeFigureOut">
              <a:rPr lang="ru-RU" smtClean="0"/>
              <a:t>25.10.2020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1A650-73C9-49ED-8CD5-DB7AD356BC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2121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C56D8-7FE1-4E34-AF7A-479BFA2C7FC9}" type="datetimeFigureOut">
              <a:rPr lang="ru-RU" smtClean="0"/>
              <a:t>25.10.2020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1A650-73C9-49ED-8CD5-DB7AD356BC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176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C56D8-7FE1-4E34-AF7A-479BFA2C7FC9}" type="datetimeFigureOut">
              <a:rPr lang="ru-RU" smtClean="0"/>
              <a:t>25.10.2020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1A650-73C9-49ED-8CD5-DB7AD356BC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2275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EC56D8-7FE1-4E34-AF7A-479BFA2C7FC9}" type="datetimeFigureOut">
              <a:rPr lang="ru-RU" smtClean="0"/>
              <a:t>25.10.2020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5F1A650-73C9-49ED-8CD5-DB7AD356BC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6944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strogozhsk.ru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ostrogozhsk.ru/news/index.php?id=58" TargetMode="External"/><Relationship Id="rId4" Type="http://schemas.openxmlformats.org/officeDocument/2006/relationships/hyperlink" Target="http://www.ostrogozhsk.ru/news/index.php?id=41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tatic2.aniimg.com/upload/20170619/818/Z/J/r/ZJrGEF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2" r="7543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5364088" y="5373216"/>
            <a:ext cx="352839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Выполнила: воспитатель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Воробьева Л.А.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72247" y="1556792"/>
            <a:ext cx="656141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rgbClr val="002A0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Мой родной город </a:t>
            </a:r>
            <a:endParaRPr lang="ru-RU" sz="5400" b="1" cap="none" spc="0" dirty="0" smtClean="0">
              <a:ln w="12700">
                <a:solidFill>
                  <a:srgbClr val="002A00"/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ru-RU" sz="5400" b="1" cap="none" spc="0" dirty="0" smtClean="0">
                <a:ln w="12700">
                  <a:solidFill>
                    <a:srgbClr val="002A0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Острогожск</a:t>
            </a:r>
            <a:endParaRPr lang="ru-RU" sz="5400" b="1" cap="none" spc="0" dirty="0" smtClean="0">
              <a:ln w="12700">
                <a:solidFill>
                  <a:srgbClr val="002A00"/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90546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2E0000"/>
                </a:solidFill>
              </a:rPr>
              <a:t>Муниципальное </a:t>
            </a:r>
            <a:r>
              <a:rPr lang="ru-RU" sz="2000" dirty="0" smtClean="0">
                <a:solidFill>
                  <a:srgbClr val="2E0000"/>
                </a:solidFill>
              </a:rPr>
              <a:t>казенное</a:t>
            </a:r>
            <a:r>
              <a:rPr lang="ru-RU" sz="2000" dirty="0" smtClean="0">
                <a:solidFill>
                  <a:srgbClr val="2E0000"/>
                </a:solidFill>
              </a:rPr>
              <a:t> </a:t>
            </a:r>
            <a:r>
              <a:rPr lang="ru-RU" sz="2000" dirty="0" smtClean="0">
                <a:solidFill>
                  <a:srgbClr val="2E0000"/>
                </a:solidFill>
              </a:rPr>
              <a:t>дошкольное образовательное учреждение детский сад </a:t>
            </a:r>
            <a:r>
              <a:rPr lang="ru-RU" sz="2000" dirty="0" smtClean="0">
                <a:solidFill>
                  <a:srgbClr val="2E0000"/>
                </a:solidFill>
              </a:rPr>
              <a:t>№2 город Острогожск Воронежская область </a:t>
            </a:r>
            <a:endParaRPr lang="ru-RU" sz="2000" dirty="0">
              <a:solidFill>
                <a:srgbClr val="2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202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cdn.wallpapersafari.com/70/39/Xv40r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C:\Users\Людмила\Searches\Desktop\p101002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548" y="3717032"/>
            <a:ext cx="336000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Людмила\Searches\Desktop\0-82bec-b77aab31-ori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717032"/>
            <a:ext cx="3952942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Людмила\Searches\Desktop\Ostrogozhsk_600_stela-NP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620688"/>
            <a:ext cx="588000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9110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cdn.wallpapersafari.com/70/39/Xv40r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C:\Users\Людмила\Searches\Desktop\ostrogozhsk_dom_rramskogogorlova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1775" y="620688"/>
            <a:ext cx="350045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Людмила\Searches\Desktop\98_ful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001" y="3617240"/>
            <a:ext cx="3779999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C:\Users\Людмила\Searches\Desktop\Дом_Дькова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645024"/>
            <a:ext cx="336000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6366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cdn.wallpapersafari.com/70/39/Xv40r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19672" y="461148"/>
            <a:ext cx="6552728" cy="286232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hlinkClick r:id="rId3"/>
              </a:rPr>
              <a:t>Острогожск</a:t>
            </a:r>
            <a:r>
              <a:rPr lang="ru-RU" sz="2000" dirty="0"/>
              <a:t> - город в Воронежской обл., центр </a:t>
            </a:r>
            <a:r>
              <a:rPr lang="ru-RU" sz="2000" dirty="0" err="1"/>
              <a:t>Острогожского</a:t>
            </a:r>
            <a:r>
              <a:rPr lang="ru-RU" sz="2000" dirty="0"/>
              <a:t> района. Расположен на Среднерусской возвышенности, на </a:t>
            </a:r>
            <a:r>
              <a:rPr lang="ru-RU" sz="2000" dirty="0">
                <a:hlinkClick r:id="rId4" tooltip="река Тихая Сосна"/>
              </a:rPr>
              <a:t>р. Тихая Сосна</a:t>
            </a:r>
            <a:r>
              <a:rPr lang="ru-RU" sz="2000" dirty="0"/>
              <a:t>. Население 36,7 тыс. чел. Возник в 1-й </a:t>
            </a:r>
            <a:r>
              <a:rPr lang="ru-RU" sz="2000" dirty="0" err="1"/>
              <a:t>четв</a:t>
            </a:r>
            <a:r>
              <a:rPr lang="ru-RU" sz="2000" dirty="0"/>
              <a:t>. XVII в. по указанию царя Алексея Михайловича. В 1652 (считается годом основания города) на Острогожском городище был построен острог в системе </a:t>
            </a:r>
            <a:r>
              <a:rPr lang="ru-RU" sz="2000" dirty="0">
                <a:hlinkClick r:id="rId5"/>
              </a:rPr>
              <a:t>Белгородской Засечной Черты</a:t>
            </a:r>
            <a:r>
              <a:rPr lang="ru-RU" sz="2000" dirty="0"/>
              <a:t> на южной границе Русского государства.</a:t>
            </a:r>
            <a:endParaRPr lang="ru-RU" sz="20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3249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https://st.depositphotos.com/1347263/4589/v/950/depositphotos_45897433-stock-illustration-frame-with-decorative-colorful-hous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4" y="-37621"/>
            <a:ext cx="9142306" cy="6895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123728" y="2132856"/>
            <a:ext cx="4896544" cy="2880320"/>
          </a:xfrm>
          <a:prstGeom prst="rect">
            <a:avLst/>
          </a:prstGeom>
          <a:solidFill>
            <a:srgbClr val="A6D86E"/>
          </a:solidFill>
          <a:ln>
            <a:solidFill>
              <a:schemeClr val="bg1"/>
            </a:solidFill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971768" y="2160421"/>
            <a:ext cx="5200463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cap="none" spc="0" dirty="0" smtClean="0">
                <a:ln w="12700">
                  <a:solidFill>
                    <a:srgbClr val="2E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Спасибо </a:t>
            </a:r>
          </a:p>
          <a:p>
            <a:pPr algn="ctr"/>
            <a:r>
              <a:rPr lang="ru-RU" sz="8000" b="1" dirty="0" smtClean="0">
                <a:ln w="12700">
                  <a:solidFill>
                    <a:srgbClr val="2E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з</a:t>
            </a:r>
            <a:r>
              <a:rPr lang="ru-RU" sz="8000" b="1" cap="none" spc="0" dirty="0" smtClean="0">
                <a:ln w="12700">
                  <a:solidFill>
                    <a:srgbClr val="2E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а внимание!</a:t>
            </a:r>
            <a:endParaRPr lang="ru-RU" sz="8000" b="1" cap="none" spc="0" dirty="0">
              <a:ln w="12700">
                <a:solidFill>
                  <a:srgbClr val="2E0000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5664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188640"/>
            <a:ext cx="7272808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        </a:t>
            </a:r>
            <a:r>
              <a:rPr lang="ru-RU" b="1" u="sng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Цель</a:t>
            </a:r>
            <a:r>
              <a:rPr lang="ru-RU" u="sng" dirty="0">
                <a:solidFill>
                  <a:srgbClr val="000000"/>
                </a:solidFill>
                <a:latin typeface="Times New Roman" panose="02020603050405020304" pitchFamily="18" charset="0"/>
              </a:rPr>
              <a:t>: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 Создать условия для развития у детей патриотических чувств, для повышения активности участия родителей в жизни группы.</a:t>
            </a:r>
            <a:endParaRPr lang="ru-RU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       </a:t>
            </a:r>
            <a:r>
              <a:rPr lang="ru-RU" b="1" u="sng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Задачи</a:t>
            </a:r>
            <a:r>
              <a:rPr lang="ru-RU" b="1" u="sng" dirty="0">
                <a:solidFill>
                  <a:srgbClr val="000000"/>
                </a:solidFill>
                <a:latin typeface="Times New Roman" panose="02020603050405020304" pitchFamily="18" charset="0"/>
              </a:rPr>
              <a:t>:</a:t>
            </a:r>
            <a:endParaRPr lang="ru-RU" u="sng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45720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Формировать представления детей об истории родного города, его достопримечательностях, расширять кругозор детей.</a:t>
            </a:r>
            <a:endParaRPr lang="ru-RU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45720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Пробудить добрые чувства, интерес к месту, где живет ребенок.</a:t>
            </a:r>
            <a:endParaRPr lang="ru-RU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45720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Способствовать развитию эмоционально-ценностного отношения к родному дому, своей семье, улице, городу.</a:t>
            </a:r>
            <a:endParaRPr lang="ru-RU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45720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Способствовать развитию связной речи детей; обогащению и активизации словаря детей.</a:t>
            </a:r>
            <a:endParaRPr lang="ru-RU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45720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Формировать желание сохранять чистоту, порядок в своем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городе.</a:t>
            </a:r>
          </a:p>
          <a:p>
            <a:pPr marL="457200"/>
            <a:r>
              <a:rPr lang="ru-RU" b="1" i="0" u="sng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Актуальность</a:t>
            </a:r>
            <a:r>
              <a:rPr lang="ru-RU" b="0" i="0" u="sng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: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Основы патриотизма начинают формироваться в дошкольном возрасте. Дети - это наше будущее, а значит будущее нашей страны. Каждый из нас должен любить свою страну. Но маленьким детям непонятны понятия страна, патриотизм, Родина… Начинать воспитание любви к своей Отчизне нужно с любви к своей малой родине - месту, где родился человек. Знакомство детей с родным краем: с историко-культурными, национальными, географическими, природными особенностями формирует у них такие черты характера, которые помогут им стать патриотом и гражданином своей Родины. Ведь, яркие впечатления о родной природе, об истории родного края, полученные в детстве, нередко остаются в памяти человека на всю жизнь. </a:t>
            </a:r>
            <a:endParaRPr lang="ru-RU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30383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image.freepik.com/free-vector/_110041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8" y="-47525"/>
            <a:ext cx="9137962" cy="6931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267744" y="1412776"/>
            <a:ext cx="4608512" cy="417646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Людмила\Searches\Desktop\a207a51793e9a55a135c42a211bc2e2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6" y="1372271"/>
            <a:ext cx="5676631" cy="4257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4824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cdn.wallpapersafari.com/70/39/Xv40r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07504" y="188640"/>
            <a:ext cx="878497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rgbClr val="002A0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Достопримечательности нашего города</a:t>
            </a:r>
            <a:endParaRPr lang="ru-RU" sz="5400" b="1" cap="none" spc="0" dirty="0" smtClean="0">
              <a:ln w="12700">
                <a:solidFill>
                  <a:srgbClr val="002A00"/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051" name="Picture 3" descr="C:\Users\Людмила\Searches\Desktop\2477335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481" y="1914782"/>
            <a:ext cx="5759999" cy="43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661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cdn.wallpapersafari.com/70/39/Xv40r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Людмила\Searches\Desktop\0-9092e-f97ce22a-x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20688"/>
            <a:ext cx="336000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Людмила\Searches\Desktop\0-82bf9-5c4329c3-ori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15" y="3589173"/>
            <a:ext cx="3870306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Людмила\Searches\Desktop\2898-Skulptura-olenej-v-gorodskom-parke-Ostrogozhsk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5021" y="552781"/>
            <a:ext cx="3783695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Людмила\Searches\Desktop\0-82bf8-9ed0a9b6-orig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73016"/>
            <a:ext cx="4373102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229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cdn.wallpapersafari.com/70/39/Xv40r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Людмила\Searches\Desktop\Острогожск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708920"/>
            <a:ext cx="7373494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1854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cdn.wallpapersafari.com/70/39/Xv40r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Людмила\Searches\Desktop\n12_384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28800"/>
            <a:ext cx="378000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Людмила\Searches\Desktop\19-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764704"/>
            <a:ext cx="3797056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Людмила\Searches\Desktop\2904-Torgovye-rjady-v-Ostrogozhsk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645024"/>
            <a:ext cx="3783695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8451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cdn.wallpapersafari.com/70/39/Xv40r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Людмила\Searches\Desktop\0-82be9-3f7c4d64-ori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573016"/>
            <a:ext cx="3906977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Людмила\Searches\Desktop\79_bi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92696"/>
            <a:ext cx="3785407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2425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cdn.wallpapersafari.com/70/39/Xv40r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Людмила\Searches\Desktop\image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39" y="3664897"/>
            <a:ext cx="2923375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Людмила\Searches\Desktop\0-c8182-d61675ca-ori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764704"/>
            <a:ext cx="3797056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Людмила\Searches\Desktop\e7544b_c651a7b5114d4184841804dec0e3b41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645024"/>
            <a:ext cx="3783695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482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1435</TotalTime>
  <Words>31</Words>
  <Application>Microsoft Office PowerPoint</Application>
  <PresentationFormat>Экран (4:3)</PresentationFormat>
  <Paragraphs>16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Грань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Людмила</cp:lastModifiedBy>
  <cp:revision>22</cp:revision>
  <dcterms:created xsi:type="dcterms:W3CDTF">2019-07-10T15:22:23Z</dcterms:created>
  <dcterms:modified xsi:type="dcterms:W3CDTF">2020-10-25T20:27:34Z</dcterms:modified>
</cp:coreProperties>
</file>